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6AB3"/>
    <a:srgbClr val="84C5EC"/>
    <a:srgbClr val="C7D3BF"/>
    <a:srgbClr val="6CAC71"/>
    <a:srgbClr val="079547"/>
    <a:srgbClr val="F8991E"/>
    <a:srgbClr val="DD3C26"/>
    <a:srgbClr val="3E67B1"/>
    <a:srgbClr val="2171AD"/>
    <a:srgbClr val="1537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692" y="-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504E-19CB-4E49-BF57-7046CD0D6602}" type="datetimeFigureOut">
              <a:rPr lang="en-GB" smtClean="0"/>
              <a:t>17/02/2015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98C35-E41A-4903-BE4A-C88FB073A5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4262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504E-19CB-4E49-BF57-7046CD0D6602}" type="datetimeFigureOut">
              <a:rPr lang="en-GB" smtClean="0"/>
              <a:t>17/02/2015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98C35-E41A-4903-BE4A-C88FB073A5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1963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504E-19CB-4E49-BF57-7046CD0D6602}" type="datetimeFigureOut">
              <a:rPr lang="en-GB" smtClean="0"/>
              <a:t>17/02/2015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98C35-E41A-4903-BE4A-C88FB073A5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4593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504E-19CB-4E49-BF57-7046CD0D6602}" type="datetimeFigureOut">
              <a:rPr lang="en-GB" smtClean="0"/>
              <a:t>17/02/2015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98C35-E41A-4903-BE4A-C88FB073A5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925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504E-19CB-4E49-BF57-7046CD0D6602}" type="datetimeFigureOut">
              <a:rPr lang="en-GB" smtClean="0"/>
              <a:t>17/02/2015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98C35-E41A-4903-BE4A-C88FB073A5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3675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504E-19CB-4E49-BF57-7046CD0D6602}" type="datetimeFigureOut">
              <a:rPr lang="en-GB" smtClean="0"/>
              <a:t>17/02/2015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98C35-E41A-4903-BE4A-C88FB073A5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820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504E-19CB-4E49-BF57-7046CD0D6602}" type="datetimeFigureOut">
              <a:rPr lang="en-GB" smtClean="0"/>
              <a:t>17/02/2015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98C35-E41A-4903-BE4A-C88FB073A5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1803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504E-19CB-4E49-BF57-7046CD0D6602}" type="datetimeFigureOut">
              <a:rPr lang="en-GB" smtClean="0"/>
              <a:t>17/02/2015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98C35-E41A-4903-BE4A-C88FB073A5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511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504E-19CB-4E49-BF57-7046CD0D6602}" type="datetimeFigureOut">
              <a:rPr lang="en-GB" smtClean="0"/>
              <a:t>17/02/2015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98C35-E41A-4903-BE4A-C88FB073A5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4333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504E-19CB-4E49-BF57-7046CD0D6602}" type="datetimeFigureOut">
              <a:rPr lang="en-GB" smtClean="0"/>
              <a:t>17/02/2015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98C35-E41A-4903-BE4A-C88FB073A5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070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504E-19CB-4E49-BF57-7046CD0D6602}" type="datetimeFigureOut">
              <a:rPr lang="en-GB" smtClean="0"/>
              <a:t>17/02/2015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98C35-E41A-4903-BE4A-C88FB073A5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349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504E-19CB-4E49-BF57-7046CD0D6602}" type="datetimeFigureOut">
              <a:rPr lang="en-GB" smtClean="0"/>
              <a:t>17/02/2015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98C35-E41A-4903-BE4A-C88FB073A5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614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228600"/>
            <a:ext cx="906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Gill Sans"/>
                <a:cs typeface="Gill Sans"/>
              </a:rPr>
              <a:t>International immigrants as percentage of total population (2013).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Gill Sans"/>
              <a:cs typeface="Gill Sans"/>
            </a:endParaRPr>
          </a:p>
        </p:txBody>
      </p:sp>
      <p:pic>
        <p:nvPicPr>
          <p:cNvPr id="5" name="Picture 4" descr="population_ma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0"/>
            <a:ext cx="9144000" cy="47955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200" y="6393308"/>
            <a:ext cx="899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 dirty="0">
                <a:latin typeface="Gill Sans"/>
                <a:cs typeface="Gill Sans"/>
              </a:rPr>
              <a:t>Source: United Nations, Department of Economic and Social Affairs, Population Division (2013). </a:t>
            </a:r>
            <a:endParaRPr lang="en-US" sz="900" i="1" dirty="0" smtClean="0">
              <a:latin typeface="Gill Sans"/>
              <a:cs typeface="Gill Sans"/>
            </a:endParaRPr>
          </a:p>
          <a:p>
            <a:r>
              <a:rPr lang="en-US" sz="900" i="1" dirty="0" smtClean="0">
                <a:latin typeface="Gill Sans"/>
                <a:cs typeface="Gill Sans"/>
              </a:rPr>
              <a:t>Trends </a:t>
            </a:r>
            <a:r>
              <a:rPr lang="en-US" sz="900" i="1" dirty="0">
                <a:latin typeface="Gill Sans"/>
                <a:cs typeface="Gill Sans"/>
              </a:rPr>
              <a:t>in International Migrant Stock: The 2013 Revision (United Nations database, POP/DB/MIG/Stock/Rev.2013</a:t>
            </a:r>
            <a:r>
              <a:rPr lang="en-US" sz="1100" i="1" dirty="0">
                <a:latin typeface="Gill Sans"/>
                <a:cs typeface="Gill Sans"/>
              </a:rPr>
              <a:t>).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984" y="5961888"/>
            <a:ext cx="2871216" cy="89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04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blicOpinionMap_DavosEdite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6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84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2161401"/>
            <a:ext cx="11849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Gill Sans"/>
                <a:cs typeface="Gill Sans"/>
              </a:rPr>
              <a:t>The World View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00400" y="2161401"/>
            <a:ext cx="6312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Gill Sans"/>
                <a:cs typeface="Gill Sans"/>
              </a:rPr>
              <a:t>Europe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87037" y="2161401"/>
            <a:ext cx="5565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Gill Sans"/>
                <a:cs typeface="Gill Sans"/>
              </a:rPr>
              <a:t>Africa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72156" y="2161401"/>
            <a:ext cx="11336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Gill Sans"/>
                <a:cs typeface="Gill Sans"/>
              </a:rPr>
              <a:t>North America</a:t>
            </a:r>
            <a:endParaRPr lang="en-US" sz="1200" dirty="0">
              <a:latin typeface="Gill Sans"/>
              <a:cs typeface="Gill San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400" y="228600"/>
            <a:ext cx="609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  <a:latin typeface="Gill Sans"/>
                <a:cs typeface="Gill Sans"/>
              </a:rPr>
              <a:t>Should immigration (in this country) be kept at its present level, increased, or decreased?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93" y="2667000"/>
            <a:ext cx="1966414" cy="1981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993" y="2667000"/>
            <a:ext cx="1966414" cy="1981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593" y="2667000"/>
            <a:ext cx="1966414" cy="1981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193" y="2667000"/>
            <a:ext cx="1966414" cy="1981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Rectangle 24"/>
          <p:cNvSpPr/>
          <p:nvPr/>
        </p:nvSpPr>
        <p:spPr>
          <a:xfrm>
            <a:off x="7010400" y="5105400"/>
            <a:ext cx="228600" cy="228600"/>
          </a:xfrm>
          <a:prstGeom prst="rect">
            <a:avLst/>
          </a:prstGeom>
          <a:solidFill>
            <a:srgbClr val="6CAC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7239000" y="5093732"/>
            <a:ext cx="9754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Gill Sans"/>
                <a:cs typeface="Gill Sans"/>
              </a:rPr>
              <a:t>Present level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010400" y="5498068"/>
            <a:ext cx="228600" cy="228600"/>
          </a:xfrm>
          <a:prstGeom prst="rect">
            <a:avLst/>
          </a:prstGeom>
          <a:solidFill>
            <a:srgbClr val="C7D3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7239000" y="5486400"/>
            <a:ext cx="7760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Gill Sans"/>
                <a:cs typeface="Gill Sans"/>
              </a:rPr>
              <a:t>Increased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010400" y="5879068"/>
            <a:ext cx="228600" cy="228600"/>
          </a:xfrm>
          <a:prstGeom prst="rect">
            <a:avLst/>
          </a:prstGeom>
          <a:solidFill>
            <a:srgbClr val="84C5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7239000" y="5867400"/>
            <a:ext cx="8498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Gill Sans"/>
                <a:cs typeface="Gill Sans"/>
              </a:rPr>
              <a:t>Decreased</a:t>
            </a:r>
          </a:p>
        </p:txBody>
      </p:sp>
      <p:sp>
        <p:nvSpPr>
          <p:cNvPr id="31" name="Rectangle 30"/>
          <p:cNvSpPr/>
          <p:nvPr/>
        </p:nvSpPr>
        <p:spPr>
          <a:xfrm>
            <a:off x="7010400" y="6248400"/>
            <a:ext cx="228600" cy="228600"/>
          </a:xfrm>
          <a:prstGeom prst="rect">
            <a:avLst/>
          </a:prstGeom>
          <a:solidFill>
            <a:srgbClr val="2B6A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7239000" y="6236732"/>
            <a:ext cx="14649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Gill Sans"/>
                <a:cs typeface="Gill Sans"/>
              </a:rPr>
              <a:t>Don’t know/Refused</a:t>
            </a:r>
          </a:p>
        </p:txBody>
      </p:sp>
    </p:spTree>
    <p:extLst>
      <p:ext uri="{BB962C8B-B14F-4D97-AF65-F5344CB8AC3E}">
        <p14:creationId xmlns:p14="http://schemas.microsoft.com/office/powerpoint/2010/main" val="190998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3000" y="2161401"/>
            <a:ext cx="19833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Gill Sans MT" panose="020B0502020104020203" pitchFamily="34" charset="0"/>
              </a:rPr>
              <a:t>Latin America and Caribbean</a:t>
            </a:r>
            <a:endParaRPr lang="en-US" sz="1200" dirty="0">
              <a:latin typeface="Gill Sans MT" panose="020B0502020104020203" pitchFamily="34" charset="0"/>
              <a:cs typeface="Gill San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1475" y="2161401"/>
            <a:ext cx="4429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Gill Sans MT" panose="020B0502020104020203" pitchFamily="34" charset="0"/>
              </a:rPr>
              <a:t>Asia</a:t>
            </a:r>
            <a:endParaRPr lang="en-US" sz="1200" dirty="0">
              <a:latin typeface="Gill Sans MT" panose="020B0502020104020203" pitchFamily="34" charset="0"/>
              <a:cs typeface="Gill San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77000" y="2161401"/>
            <a:ext cx="6976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Gill Sans MT" panose="020B0502020104020203" pitchFamily="34" charset="0"/>
              </a:rPr>
              <a:t>Oceania</a:t>
            </a:r>
            <a:endParaRPr lang="en-US" sz="1200" dirty="0">
              <a:latin typeface="Gill Sans MT" panose="020B0502020104020203" pitchFamily="34" charset="0"/>
              <a:cs typeface="Gill San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400" y="304800"/>
            <a:ext cx="609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  <a:latin typeface="Gill Sans"/>
                <a:cs typeface="Gill Sans"/>
              </a:rPr>
              <a:t>Should immigration (in this country) be kept at its present level, increased, or decreased?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593" y="2667001"/>
            <a:ext cx="1966414" cy="1981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393" y="2667000"/>
            <a:ext cx="1966414" cy="1981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793" y="2667001"/>
            <a:ext cx="1966414" cy="1981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Rectangle 16"/>
          <p:cNvSpPr/>
          <p:nvPr/>
        </p:nvSpPr>
        <p:spPr>
          <a:xfrm>
            <a:off x="7010400" y="5105400"/>
            <a:ext cx="228600" cy="228600"/>
          </a:xfrm>
          <a:prstGeom prst="rect">
            <a:avLst/>
          </a:prstGeom>
          <a:solidFill>
            <a:srgbClr val="6CAC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7239000" y="5093732"/>
            <a:ext cx="9754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Gill Sans"/>
                <a:cs typeface="Gill Sans"/>
              </a:rPr>
              <a:t>Present level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010400" y="5498068"/>
            <a:ext cx="228600" cy="228600"/>
          </a:xfrm>
          <a:prstGeom prst="rect">
            <a:avLst/>
          </a:prstGeom>
          <a:solidFill>
            <a:srgbClr val="C7D3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7239000" y="5486400"/>
            <a:ext cx="7760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Gill Sans"/>
                <a:cs typeface="Gill Sans"/>
              </a:rPr>
              <a:t>Increased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010400" y="5879068"/>
            <a:ext cx="228600" cy="228600"/>
          </a:xfrm>
          <a:prstGeom prst="rect">
            <a:avLst/>
          </a:prstGeom>
          <a:solidFill>
            <a:srgbClr val="84C5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7239000" y="5867400"/>
            <a:ext cx="8498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Gill Sans"/>
                <a:cs typeface="Gill Sans"/>
              </a:rPr>
              <a:t>Decreased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010400" y="6248400"/>
            <a:ext cx="228600" cy="228600"/>
          </a:xfrm>
          <a:prstGeom prst="rect">
            <a:avLst/>
          </a:prstGeom>
          <a:solidFill>
            <a:srgbClr val="2B6A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7239000" y="6236732"/>
            <a:ext cx="14649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Gill Sans"/>
                <a:cs typeface="Gill Sans"/>
              </a:rPr>
              <a:t>Don’t know/Refused</a:t>
            </a:r>
          </a:p>
        </p:txBody>
      </p:sp>
    </p:spTree>
    <p:extLst>
      <p:ext uri="{BB962C8B-B14F-4D97-AF65-F5344CB8AC3E}">
        <p14:creationId xmlns:p14="http://schemas.microsoft.com/office/powerpoint/2010/main" val="402895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106</Words>
  <Application>Microsoft Office PowerPoint</Application>
  <PresentationFormat>On-screen Show (4:3)</PresentationFormat>
  <Paragraphs>20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IOM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 Tara</dc:creator>
  <cp:lastModifiedBy>THOMPSON Laura</cp:lastModifiedBy>
  <cp:revision>37</cp:revision>
  <dcterms:created xsi:type="dcterms:W3CDTF">2015-02-09T10:05:23Z</dcterms:created>
  <dcterms:modified xsi:type="dcterms:W3CDTF">2015-02-17T15:02:20Z</dcterms:modified>
</cp:coreProperties>
</file>