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AB3"/>
    <a:srgbClr val="84C5EC"/>
    <a:srgbClr val="C7D3BF"/>
    <a:srgbClr val="6CAC71"/>
    <a:srgbClr val="079547"/>
    <a:srgbClr val="F8991E"/>
    <a:srgbClr val="DD3C26"/>
    <a:srgbClr val="3E67B1"/>
    <a:srgbClr val="2171AD"/>
    <a:srgbClr val="153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9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6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6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9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2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7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2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0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51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3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0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4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C504E-19CB-4E49-BF57-7046CD0D6602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98C35-E41A-4903-BE4A-C88FB073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6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ill Sans"/>
                <a:cs typeface="Gill Sans"/>
              </a:rPr>
              <a:t>International immigrants as percentage of total population (2013).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population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795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6393308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Gill Sans"/>
                <a:cs typeface="Gill Sans"/>
              </a:rPr>
              <a:t>Source: United Nations, Department of Economic and Social Affairs, Population Division (2013). </a:t>
            </a:r>
            <a:endParaRPr lang="en-US" sz="900" i="1" dirty="0" smtClean="0">
              <a:latin typeface="Gill Sans"/>
              <a:cs typeface="Gill Sans"/>
            </a:endParaRPr>
          </a:p>
          <a:p>
            <a:r>
              <a:rPr lang="en-US" sz="900" i="1" dirty="0" smtClean="0">
                <a:latin typeface="Gill Sans"/>
                <a:cs typeface="Gill Sans"/>
              </a:rPr>
              <a:t>Trends </a:t>
            </a:r>
            <a:r>
              <a:rPr lang="en-US" sz="900" i="1" dirty="0">
                <a:latin typeface="Gill Sans"/>
                <a:cs typeface="Gill Sans"/>
              </a:rPr>
              <a:t>in International Migrant Stock: The 2013 Revision (United Nations database, POP/DB/MIG/Stock/Rev.2013</a:t>
            </a:r>
            <a:r>
              <a:rPr lang="en-US" sz="1100" i="1" dirty="0">
                <a:latin typeface="Gill Sans"/>
                <a:cs typeface="Gill Sans"/>
              </a:rPr>
              <a:t>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84" y="5961888"/>
            <a:ext cx="2871216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blicOpinionMap_DavosEdit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161401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The World 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161401"/>
            <a:ext cx="631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Europe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7037" y="216140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Africa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2156" y="2161401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North America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8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Gill Sans"/>
                <a:cs typeface="Gill Sans"/>
              </a:rPr>
              <a:t>Should immigration (in this country) be kept at its present level, increased, or decreased?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3" y="2667000"/>
            <a:ext cx="1966414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93" y="2667000"/>
            <a:ext cx="1966414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93" y="2667000"/>
            <a:ext cx="1966414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93" y="2667000"/>
            <a:ext cx="1966414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7010400" y="5105400"/>
            <a:ext cx="228600" cy="228600"/>
          </a:xfrm>
          <a:prstGeom prst="rect">
            <a:avLst/>
          </a:prstGeom>
          <a:solidFill>
            <a:srgbClr val="6CAC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239000" y="5093732"/>
            <a:ext cx="975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Present level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10400" y="5498068"/>
            <a:ext cx="228600" cy="228600"/>
          </a:xfrm>
          <a:prstGeom prst="rect">
            <a:avLst/>
          </a:prstGeom>
          <a:solidFill>
            <a:srgbClr val="C7D3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239000" y="5486400"/>
            <a:ext cx="77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Increased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0400" y="5879068"/>
            <a:ext cx="228600" cy="228600"/>
          </a:xfrm>
          <a:prstGeom prst="rect">
            <a:avLst/>
          </a:prstGeom>
          <a:solidFill>
            <a:srgbClr val="84C5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39000" y="5867400"/>
            <a:ext cx="849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Decreased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10400" y="6248400"/>
            <a:ext cx="228600" cy="228600"/>
          </a:xfrm>
          <a:prstGeom prst="rect">
            <a:avLst/>
          </a:prstGeom>
          <a:solidFill>
            <a:srgbClr val="2B6A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239000" y="6236732"/>
            <a:ext cx="1464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Don’t know/Refused</a:t>
            </a:r>
          </a:p>
        </p:txBody>
      </p:sp>
    </p:spTree>
    <p:extLst>
      <p:ext uri="{BB962C8B-B14F-4D97-AF65-F5344CB8AC3E}">
        <p14:creationId xmlns:p14="http://schemas.microsoft.com/office/powerpoint/2010/main" val="19099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161401"/>
            <a:ext cx="1983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Latin America and Caribbean</a:t>
            </a:r>
            <a:endParaRPr lang="en-US" sz="1200" dirty="0">
              <a:latin typeface="Gill Sans MT" panose="020B0502020104020203" pitchFamily="34" charset="0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1475" y="2161401"/>
            <a:ext cx="442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Asia</a:t>
            </a:r>
            <a:endParaRPr lang="en-US" sz="1200" dirty="0">
              <a:latin typeface="Gill Sans MT" panose="020B0502020104020203" pitchFamily="34" charset="0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16140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MT" panose="020B0502020104020203" pitchFamily="34" charset="0"/>
              </a:rPr>
              <a:t>Oceania</a:t>
            </a:r>
            <a:endParaRPr lang="en-US" sz="1200" dirty="0">
              <a:latin typeface="Gill Sans MT" panose="020B0502020104020203" pitchFamily="34" charset="0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048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Gill Sans"/>
                <a:cs typeface="Gill Sans"/>
              </a:rPr>
              <a:t>Should immigration (in this country) be kept at its present level, increased, or decreased?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93" y="2667001"/>
            <a:ext cx="1966414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3" y="2667000"/>
            <a:ext cx="1966414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93" y="2667001"/>
            <a:ext cx="1966414" cy="198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7010400" y="5105400"/>
            <a:ext cx="228600" cy="228600"/>
          </a:xfrm>
          <a:prstGeom prst="rect">
            <a:avLst/>
          </a:prstGeom>
          <a:solidFill>
            <a:srgbClr val="6CAC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39000" y="5093732"/>
            <a:ext cx="975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Present level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10400" y="5498068"/>
            <a:ext cx="228600" cy="228600"/>
          </a:xfrm>
          <a:prstGeom prst="rect">
            <a:avLst/>
          </a:prstGeom>
          <a:solidFill>
            <a:srgbClr val="C7D3B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39000" y="5486400"/>
            <a:ext cx="77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Increased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5879068"/>
            <a:ext cx="228600" cy="228600"/>
          </a:xfrm>
          <a:prstGeom prst="rect">
            <a:avLst/>
          </a:prstGeom>
          <a:solidFill>
            <a:srgbClr val="84C5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39000" y="5867400"/>
            <a:ext cx="8498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Decreased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0400" y="6248400"/>
            <a:ext cx="228600" cy="228600"/>
          </a:xfrm>
          <a:prstGeom prst="rect">
            <a:avLst/>
          </a:prstGeom>
          <a:solidFill>
            <a:srgbClr val="2B6A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39000" y="6236732"/>
            <a:ext cx="1464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"/>
                <a:cs typeface="Gill Sans"/>
              </a:rPr>
              <a:t>Don’t know/Refused</a:t>
            </a:r>
          </a:p>
        </p:txBody>
      </p:sp>
    </p:spTree>
    <p:extLst>
      <p:ext uri="{BB962C8B-B14F-4D97-AF65-F5344CB8AC3E}">
        <p14:creationId xmlns:p14="http://schemas.microsoft.com/office/powerpoint/2010/main" val="40289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106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Tara</dc:creator>
  <cp:lastModifiedBy>THOMPSON Laura</cp:lastModifiedBy>
  <cp:revision>37</cp:revision>
  <dcterms:created xsi:type="dcterms:W3CDTF">2015-02-09T10:05:23Z</dcterms:created>
  <dcterms:modified xsi:type="dcterms:W3CDTF">2015-02-17T15:02:20Z</dcterms:modified>
</cp:coreProperties>
</file>